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SC" panose="020B0604020202020204" charset="-128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bg>
      <p:bgPr>
        <a:solidFill>
          <a:srgbClr val="000000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06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/>
          <p:nvPr/>
        </p:nvSpPr>
        <p:spPr>
          <a:xfrm>
            <a:off x="793790" y="2447925"/>
            <a:ext cx="7556421" cy="18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State-of-the-Art Open-Source GenAI: Leveling the Playing Field for Every Business</a:t>
            </a:r>
            <a:endParaRPr sz="3900" b="0" i="0" u="none" strike="noStrike" cap="none" dirty="0"/>
          </a:p>
        </p:txBody>
      </p:sp>
      <p:sp>
        <p:nvSpPr>
          <p:cNvPr id="51" name="Google Shape;51;p14"/>
          <p:cNvSpPr/>
          <p:nvPr/>
        </p:nvSpPr>
        <p:spPr>
          <a:xfrm>
            <a:off x="793790" y="4605814"/>
            <a:ext cx="75564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Insights on how the democratization of AI is creating unprecedented opportunities for businesses of all sizes</a:t>
            </a:r>
            <a:endParaRPr sz="1550" b="0" i="0" u="none" strike="noStrike" cap="none" dirty="0"/>
          </a:p>
        </p:txBody>
      </p:sp>
      <p:sp>
        <p:nvSpPr>
          <p:cNvPr id="52" name="Google Shape;52;p14"/>
          <p:cNvSpPr/>
          <p:nvPr/>
        </p:nvSpPr>
        <p:spPr>
          <a:xfrm>
            <a:off x="793790" y="5464135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Presented by Dr. Karl K. Zhao, Ph.D.</a:t>
            </a: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793790" y="699373"/>
            <a:ext cx="11163538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Implementation Roadmap: Your Path Forward</a:t>
            </a:r>
            <a:endParaRPr sz="3900" b="0" i="0" u="none" strike="noStrike" cap="none"/>
          </a:p>
        </p:txBody>
      </p:sp>
      <p:sp>
        <p:nvSpPr>
          <p:cNvPr id="207" name="Google Shape;207;p23"/>
          <p:cNvSpPr/>
          <p:nvPr/>
        </p:nvSpPr>
        <p:spPr>
          <a:xfrm>
            <a:off x="793790" y="2120207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959031" y="2398183"/>
            <a:ext cx="292548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Assessment &amp; Discovery</a:t>
            </a:r>
            <a:endParaRPr sz="1950" b="0" i="0" u="none" strike="noStrike" cap="none" dirty="0"/>
          </a:p>
        </p:txBody>
      </p:sp>
      <p:sp>
        <p:nvSpPr>
          <p:cNvPr id="209" name="Google Shape;209;p23"/>
          <p:cNvSpPr/>
          <p:nvPr/>
        </p:nvSpPr>
        <p:spPr>
          <a:xfrm>
            <a:off x="959031" y="3138415"/>
            <a:ext cx="6025515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Identify high-value use cases specific to your business and industry. Evaluate data readiness and infrastructure requirements.</a:t>
            </a:r>
            <a:endParaRPr sz="1550" b="0" i="0" u="none" strike="noStrike" cap="none" dirty="0"/>
          </a:p>
        </p:txBody>
      </p:sp>
      <p:sp>
        <p:nvSpPr>
          <p:cNvPr id="210" name="Google Shape;210;p23"/>
          <p:cNvSpPr/>
          <p:nvPr/>
        </p:nvSpPr>
        <p:spPr>
          <a:xfrm>
            <a:off x="7414379" y="2130843"/>
            <a:ext cx="6422100" cy="198300"/>
          </a:xfrm>
          <a:prstGeom prst="roundRect">
            <a:avLst>
              <a:gd name="adj" fmla="val 42025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7538367" y="2439342"/>
            <a:ext cx="39981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Model Selection &amp; Customization</a:t>
            </a:r>
            <a:endParaRPr sz="1950" b="0" i="0" u="none" strike="noStrike" cap="none" dirty="0"/>
          </a:p>
        </p:txBody>
      </p:sp>
      <p:sp>
        <p:nvSpPr>
          <p:cNvPr id="212" name="Google Shape;212;p23"/>
          <p:cNvSpPr/>
          <p:nvPr/>
        </p:nvSpPr>
        <p:spPr>
          <a:xfrm>
            <a:off x="7566112" y="3163190"/>
            <a:ext cx="6025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Choose appropriate open-source models based on specific needs. Implement fine-tuning strategies using your domain-specific data.</a:t>
            </a:r>
            <a:endParaRPr sz="1550" b="0" i="0" u="none" strike="noStrike" cap="none" dirty="0"/>
          </a:p>
        </p:txBody>
      </p:sp>
      <p:sp>
        <p:nvSpPr>
          <p:cNvPr id="213" name="Google Shape;213;p23"/>
          <p:cNvSpPr/>
          <p:nvPr/>
        </p:nvSpPr>
        <p:spPr>
          <a:xfrm>
            <a:off x="793790" y="4486870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904875" y="4847682"/>
            <a:ext cx="2603421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Pilot Implementation</a:t>
            </a:r>
            <a:endParaRPr sz="1950" b="0" i="0" u="none" strike="noStrike" cap="none" dirty="0"/>
          </a:p>
        </p:txBody>
      </p:sp>
      <p:sp>
        <p:nvSpPr>
          <p:cNvPr id="215" name="Google Shape;215;p23"/>
          <p:cNvSpPr/>
          <p:nvPr/>
        </p:nvSpPr>
        <p:spPr>
          <a:xfrm>
            <a:off x="904875" y="5580579"/>
            <a:ext cx="6025515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Deploy in controlled environments with clear success metrics. Gather feedback and iterate based on real-world performance.</a:t>
            </a:r>
            <a:endParaRPr sz="1550" b="0" i="0" u="none" strike="noStrike" cap="none" dirty="0"/>
          </a:p>
        </p:txBody>
      </p:sp>
      <p:sp>
        <p:nvSpPr>
          <p:cNvPr id="216" name="Google Shape;216;p23"/>
          <p:cNvSpPr/>
          <p:nvPr/>
        </p:nvSpPr>
        <p:spPr>
          <a:xfrm>
            <a:off x="7414379" y="4494014"/>
            <a:ext cx="6422100" cy="198300"/>
          </a:xfrm>
          <a:prstGeom prst="roundRect">
            <a:avLst>
              <a:gd name="adj" fmla="val 42025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612737" y="4890730"/>
            <a:ext cx="4022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Scaled Deployment &amp; Integration</a:t>
            </a:r>
            <a:endParaRPr sz="1950" b="0" i="0" u="none" strike="noStrike" cap="none" dirty="0"/>
          </a:p>
        </p:txBody>
      </p:sp>
      <p:sp>
        <p:nvSpPr>
          <p:cNvPr id="218" name="Google Shape;218;p23"/>
          <p:cNvSpPr/>
          <p:nvPr/>
        </p:nvSpPr>
        <p:spPr>
          <a:xfrm>
            <a:off x="7612737" y="5712585"/>
            <a:ext cx="6025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Expand successful pilots across business units. Integrate with existing workflows and systems for maximum impact.</a:t>
            </a:r>
            <a:endParaRPr sz="1550" b="0" i="0" u="none" strike="noStrike" cap="none" dirty="0"/>
          </a:p>
        </p:txBody>
      </p:sp>
      <p:sp>
        <p:nvSpPr>
          <p:cNvPr id="219" name="Google Shape;219;p23"/>
          <p:cNvSpPr/>
          <p:nvPr/>
        </p:nvSpPr>
        <p:spPr>
          <a:xfrm>
            <a:off x="595416" y="6711699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0223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V="1">
            <a:off x="992148" y="6885980"/>
            <a:ext cx="248007" cy="376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1438498" y="6974530"/>
            <a:ext cx="12199739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The typical timeline from assessment to initial value realization is 8-12 weeks for most mid-sized businesses—significantly faster than traditional AI implementations.</a:t>
            </a: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E0E4B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793790" y="2159556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Key Takeaways</a:t>
            </a:r>
            <a:endParaRPr sz="3900" b="0" i="0" u="none" strike="noStrike" cap="none"/>
          </a:p>
        </p:txBody>
      </p:sp>
      <p:sp>
        <p:nvSpPr>
          <p:cNvPr id="230" name="Google Shape;230;p24"/>
          <p:cNvSpPr/>
          <p:nvPr/>
        </p:nvSpPr>
        <p:spPr>
          <a:xfrm>
            <a:off x="793790" y="3077289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0E0E4B"/>
          </a:solidFill>
          <a:ln w="22850" cap="flat" cmpd="sng">
            <a:solidFill>
              <a:srgbClr val="004E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770930" y="3077289"/>
            <a:ext cx="91440" cy="2451973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1083588" y="3298508"/>
            <a:ext cx="3704273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The Window of Opportunity Is Now</a:t>
            </a:r>
            <a:endParaRPr sz="1950" b="0" i="0" u="none" strike="noStrike" cap="none"/>
          </a:p>
        </p:txBody>
      </p:sp>
      <p:sp>
        <p:nvSpPr>
          <p:cNvPr id="233" name="Google Shape;233;p24"/>
          <p:cNvSpPr/>
          <p:nvPr/>
        </p:nvSpPr>
        <p:spPr>
          <a:xfrm>
            <a:off x="1083588" y="4037886"/>
            <a:ext cx="3704273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We're in a rare moment where smaller companies can leapfrog larger competitors through strategic AI adoption.</a:t>
            </a:r>
            <a:endParaRPr sz="1550" b="0" i="0" u="none" strike="noStrike" cap="none"/>
          </a:p>
        </p:txBody>
      </p:sp>
      <p:sp>
        <p:nvSpPr>
          <p:cNvPr id="234" name="Google Shape;234;p24"/>
          <p:cNvSpPr/>
          <p:nvPr/>
        </p:nvSpPr>
        <p:spPr>
          <a:xfrm>
            <a:off x="5207437" y="3077289"/>
            <a:ext cx="4215408" cy="2451973"/>
          </a:xfrm>
          <a:prstGeom prst="roundRect">
            <a:avLst>
              <a:gd name="adj" fmla="val 4475"/>
            </a:avLst>
          </a:prstGeom>
          <a:solidFill>
            <a:srgbClr val="0E0E4B"/>
          </a:solidFill>
          <a:ln w="22850" cap="flat" cmpd="sng">
            <a:solidFill>
              <a:srgbClr val="004E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5184577" y="3077289"/>
            <a:ext cx="91440" cy="2451973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5497235" y="3298508"/>
            <a:ext cx="3704392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Open-Source = Accessible Power</a:t>
            </a:r>
            <a:endParaRPr sz="1950" b="0" i="0" u="none" strike="noStrike" cap="none"/>
          </a:p>
        </p:txBody>
      </p:sp>
      <p:sp>
        <p:nvSpPr>
          <p:cNvPr id="237" name="Google Shape;237;p24"/>
          <p:cNvSpPr/>
          <p:nvPr/>
        </p:nvSpPr>
        <p:spPr>
          <a:xfrm>
            <a:off x="5497235" y="4037886"/>
            <a:ext cx="3704392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SotaOS GenAI provides enterprise-grade capabilities without enterprise-level budgets or restrictions.</a:t>
            </a:r>
            <a:endParaRPr sz="1550" b="0" i="0" u="none" strike="noStrike" cap="none"/>
          </a:p>
        </p:txBody>
      </p:sp>
      <p:sp>
        <p:nvSpPr>
          <p:cNvPr id="238" name="Google Shape;238;p24"/>
          <p:cNvSpPr/>
          <p:nvPr/>
        </p:nvSpPr>
        <p:spPr>
          <a:xfrm>
            <a:off x="9621203" y="3077289"/>
            <a:ext cx="4215289" cy="2451973"/>
          </a:xfrm>
          <a:prstGeom prst="roundRect">
            <a:avLst>
              <a:gd name="adj" fmla="val 4475"/>
            </a:avLst>
          </a:prstGeom>
          <a:solidFill>
            <a:srgbClr val="0E0E4B"/>
          </a:solidFill>
          <a:ln w="22850" cap="flat" cmpd="sng">
            <a:solidFill>
              <a:srgbClr val="004E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9598343" y="3077289"/>
            <a:ext cx="91440" cy="2451973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9911001" y="3298508"/>
            <a:ext cx="3704273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Early Adoption = Lasting Advantage</a:t>
            </a:r>
            <a:endParaRPr sz="1950" b="0" i="0" u="none" strike="noStrike" cap="none"/>
          </a:p>
        </p:txBody>
      </p:sp>
      <p:sp>
        <p:nvSpPr>
          <p:cNvPr id="241" name="Google Shape;241;p24"/>
          <p:cNvSpPr/>
          <p:nvPr/>
        </p:nvSpPr>
        <p:spPr>
          <a:xfrm>
            <a:off x="9911001" y="4037886"/>
            <a:ext cx="3704273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The companies implementing these technologies today are building insurmountable advantages for the next decade.</a:t>
            </a:r>
            <a:endParaRPr sz="1550" b="0" i="0" u="none" strike="noStrike" cap="none"/>
          </a:p>
        </p:txBody>
      </p:sp>
      <p:sp>
        <p:nvSpPr>
          <p:cNvPr id="242" name="Google Shape;242;p24"/>
          <p:cNvSpPr/>
          <p:nvPr/>
        </p:nvSpPr>
        <p:spPr>
          <a:xfrm>
            <a:off x="793790" y="6057305"/>
            <a:ext cx="13042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Contact Dr. Karl K. Zhao at </a:t>
            </a: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karl@gabeio.com</a:t>
            </a: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 to discuss how your business can leverage SotaOS GenAI for competitive advantage.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586154" y="1524000"/>
            <a:ext cx="6729046" cy="7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About Dr. Karl K. Zhao, Ph.D.</a:t>
            </a:r>
            <a:endParaRPr sz="3900" b="0" i="0" u="none" strike="noStrike" cap="none" dirty="0"/>
          </a:p>
        </p:txBody>
      </p:sp>
      <p:sp>
        <p:nvSpPr>
          <p:cNvPr id="59" name="Google Shape;59;p15"/>
          <p:cNvSpPr/>
          <p:nvPr/>
        </p:nvSpPr>
        <p:spPr>
          <a:xfrm>
            <a:off x="793753" y="3289079"/>
            <a:ext cx="7632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Dr. Karl K. Zhao is a distinguished AI leader with over </a:t>
            </a:r>
            <a:r>
              <a:rPr lang="en-US" sz="15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15 years of expertise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 in generative AI, robotics, and cloud platforms. He is renowned for leading large engineering teams and scaling businesses to significant revenue.</a:t>
            </a:r>
            <a:endParaRPr sz="1550" b="0" i="0" u="none" strike="noStrike" cap="none" dirty="0"/>
          </a:p>
        </p:txBody>
      </p:sp>
      <p:sp>
        <p:nvSpPr>
          <p:cNvPr id="60" name="Google Shape;60;p15"/>
          <p:cNvSpPr/>
          <p:nvPr/>
        </p:nvSpPr>
        <p:spPr>
          <a:xfrm>
            <a:off x="793778" y="4617804"/>
            <a:ext cx="7632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Notably, he developed </a:t>
            </a: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RobotGPT</a:t>
            </a: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, the first multimodal LLM for robotics. Currently, as a GenAI Consultant at DeepSeek AI and Gabe IO, Dr. Zhao empowers businesses with cutting-edge open-source AI strategies.</a:t>
            </a:r>
            <a:endParaRPr sz="1550" b="0" i="0" u="none" strike="noStrike" cap="none"/>
          </a:p>
        </p:txBody>
      </p:sp>
      <p:sp>
        <p:nvSpPr>
          <p:cNvPr id="61" name="Google Shape;61;p15"/>
          <p:cNvSpPr/>
          <p:nvPr/>
        </p:nvSpPr>
        <p:spPr>
          <a:xfrm>
            <a:off x="793790" y="5917242"/>
            <a:ext cx="7632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He holds a Ph.D. from Northeastern University and a B.S. from Tsinghua University.</a:t>
            </a:r>
            <a:endParaRPr sz="1550" b="0" i="0" u="none" strike="noStrike" cap="none"/>
          </a:p>
        </p:txBody>
      </p:sp>
      <p:pic>
        <p:nvPicPr>
          <p:cNvPr id="62" name="Google Shape;62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7543" y="1403390"/>
            <a:ext cx="4926568" cy="49265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8917543" y="6553200"/>
            <a:ext cx="4926568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endParaRPr sz="15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519470" y="666750"/>
            <a:ext cx="7434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Noto Sans SC"/>
              <a:buNone/>
            </a:pPr>
            <a:r>
              <a:rPr lang="en-US" sz="3650" b="1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A Paradigm Shift in GenAI Access</a:t>
            </a:r>
            <a:br>
              <a:rPr lang="en-US" sz="3650" b="1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endParaRPr lang="en-US" sz="3650" b="1" i="0" u="none" strike="noStrike" cap="none" dirty="0">
              <a:solidFill>
                <a:srgbClr val="000000"/>
              </a:solidFill>
              <a:latin typeface="Noto Sans SC"/>
              <a:ea typeface="Noto Sans SC"/>
              <a:cs typeface="Noto Sans SC"/>
              <a:sym typeface="Noto Sans SC"/>
            </a:endParaRPr>
          </a:p>
          <a:p>
            <a:pPr marL="0" marR="0" lvl="0" indent="0" algn="l" rtl="0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Noto Sans SC"/>
              <a:buNone/>
            </a:pPr>
            <a:endParaRPr sz="3650" b="0" i="0" u="none" strike="noStrike" cap="none" dirty="0"/>
          </a:p>
        </p:txBody>
      </p:sp>
      <p:sp>
        <p:nvSpPr>
          <p:cNvPr id="70" name="Google Shape;70;p16"/>
          <p:cNvSpPr/>
          <p:nvPr/>
        </p:nvSpPr>
        <p:spPr>
          <a:xfrm>
            <a:off x="595670" y="1776055"/>
            <a:ext cx="633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For years, generative AI has been:</a:t>
            </a:r>
          </a:p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endParaRPr lang="en-US" sz="1800" dirty="0">
              <a:latin typeface="Noto Sans SC"/>
              <a:ea typeface="Noto Sans SC"/>
              <a:sym typeface="Noto Sans SC"/>
            </a:endParaRPr>
          </a:p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endParaRPr sz="1800" b="0" i="0" u="none" strike="noStrike" cap="none" dirty="0"/>
          </a:p>
        </p:txBody>
      </p:sp>
      <p:sp>
        <p:nvSpPr>
          <p:cNvPr id="71" name="Google Shape;71;p16"/>
          <p:cNvSpPr/>
          <p:nvPr/>
        </p:nvSpPr>
        <p:spPr>
          <a:xfrm>
            <a:off x="671870" y="2674819"/>
            <a:ext cx="6339000" cy="17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512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C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Dominated by closed ecosystems</a:t>
            </a:r>
            <a:endParaRPr sz="1800" b="0" i="0" u="none" strike="noStrike" cap="none" dirty="0"/>
          </a:p>
        </p:txBody>
      </p:sp>
      <p:sp>
        <p:nvSpPr>
          <p:cNvPr id="72" name="Google Shape;72;p16"/>
          <p:cNvSpPr/>
          <p:nvPr/>
        </p:nvSpPr>
        <p:spPr>
          <a:xfrm>
            <a:off x="656045" y="3235939"/>
            <a:ext cx="633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512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C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Controlled by big tech companies</a:t>
            </a:r>
            <a:endParaRPr sz="1800" b="0" i="0" u="none" strike="noStrike" cap="none" dirty="0"/>
          </a:p>
        </p:txBody>
      </p:sp>
      <p:sp>
        <p:nvSpPr>
          <p:cNvPr id="73" name="Google Shape;73;p16"/>
          <p:cNvSpPr/>
          <p:nvPr/>
        </p:nvSpPr>
        <p:spPr>
          <a:xfrm>
            <a:off x="681920" y="3941658"/>
            <a:ext cx="633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512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C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Prohibitively expensive for most</a:t>
            </a:r>
            <a:endParaRPr sz="1800" b="0" i="0" u="none" strike="noStrike" cap="none"/>
          </a:p>
        </p:txBody>
      </p:sp>
      <p:sp>
        <p:nvSpPr>
          <p:cNvPr id="74" name="Google Shape;74;p16"/>
          <p:cNvSpPr/>
          <p:nvPr/>
        </p:nvSpPr>
        <p:spPr>
          <a:xfrm>
            <a:off x="670420" y="4695853"/>
            <a:ext cx="633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512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C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Inaccessible to smaller businesses</a:t>
            </a:r>
            <a:endParaRPr sz="1800" b="0" i="0" u="none" strike="noStrike" cap="none"/>
          </a:p>
        </p:txBody>
      </p:sp>
      <p:sp>
        <p:nvSpPr>
          <p:cNvPr id="75" name="Google Shape;75;p16"/>
          <p:cNvSpPr/>
          <p:nvPr/>
        </p:nvSpPr>
        <p:spPr>
          <a:xfrm>
            <a:off x="748070" y="5594617"/>
            <a:ext cx="6339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Until now.</a:t>
            </a:r>
            <a:r>
              <a:rPr lang="en-US" sz="180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 We've entered a new era where State-of-the-Art Open-Source (SotaOS) GenAI is democratizing access and creating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Noto Sans SC"/>
                <a:ea typeface="Noto Sans SC"/>
                <a:cs typeface="Noto Sans SC"/>
                <a:sym typeface="Noto Sans SC"/>
              </a:rPr>
              <a:t>a</a:t>
            </a:r>
            <a:r>
              <a:rPr lang="en-US" sz="1800" b="0" i="0" u="none" strike="noStrike" cap="none">
                <a:solidFill>
                  <a:srgbClr val="FF0000"/>
                </a:solidFill>
                <a:latin typeface="Noto Sans SC"/>
                <a:ea typeface="Noto Sans SC"/>
                <a:cs typeface="Noto Sans SC"/>
                <a:sym typeface="Noto Sans SC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Noto Sans SC"/>
                <a:ea typeface="Noto Sans SC"/>
                <a:cs typeface="Noto Sans SC"/>
                <a:sym typeface="Noto Sans SC"/>
              </a:rPr>
              <a:t>rare strategic opportunity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.</a:t>
            </a:r>
            <a:endParaRPr sz="1800" b="0" i="0" u="none" strike="noStrike" cap="none"/>
          </a:p>
        </p:txBody>
      </p:sp>
      <p:pic>
        <p:nvPicPr>
          <p:cNvPr id="76" name="Google Shape;7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0944" y="1589603"/>
            <a:ext cx="6339007" cy="633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793790" y="1418630"/>
            <a:ext cx="6284595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Why This Moment Matters</a:t>
            </a:r>
            <a:endParaRPr sz="3900" b="0" i="0" u="none" strike="noStrike" cap="none"/>
          </a:p>
        </p:txBody>
      </p:sp>
      <p:sp>
        <p:nvSpPr>
          <p:cNvPr id="84" name="Google Shape;84;p17"/>
          <p:cNvSpPr/>
          <p:nvPr/>
        </p:nvSpPr>
        <p:spPr>
          <a:xfrm>
            <a:off x="702350" y="2336363"/>
            <a:ext cx="3770471" cy="2967675"/>
          </a:xfrm>
          <a:prstGeom prst="roundRect">
            <a:avLst>
              <a:gd name="adj" fmla="val 3962"/>
            </a:avLst>
          </a:prstGeom>
          <a:solidFill>
            <a:srgbClr val="0E0E4B"/>
          </a:solidFill>
          <a:ln w="22850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770930" y="2336363"/>
            <a:ext cx="91440" cy="2769513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1083588" y="2557582"/>
            <a:ext cx="315003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Early Adoption Advantage</a:t>
            </a:r>
            <a:endParaRPr sz="1950" b="0" i="0" u="none" strike="noStrike" cap="none"/>
          </a:p>
        </p:txBody>
      </p:sp>
      <p:sp>
        <p:nvSpPr>
          <p:cNvPr id="87" name="Google Shape;87;p17"/>
          <p:cNvSpPr/>
          <p:nvPr/>
        </p:nvSpPr>
        <p:spPr>
          <a:xfrm>
            <a:off x="1074600" y="3292138"/>
            <a:ext cx="3306594" cy="164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We're in a unique window where smaller companies can implement advanced AI capabilities before they become table stakes.</a:t>
            </a:r>
            <a:endParaRPr sz="1550" b="0" i="0" u="none" strike="noStrike" cap="none" dirty="0"/>
          </a:p>
        </p:txBody>
      </p:sp>
      <p:sp>
        <p:nvSpPr>
          <p:cNvPr id="88" name="Google Shape;88;p17"/>
          <p:cNvSpPr/>
          <p:nvPr/>
        </p:nvSpPr>
        <p:spPr>
          <a:xfrm>
            <a:off x="4671174" y="2336374"/>
            <a:ext cx="3966691" cy="2967663"/>
          </a:xfrm>
          <a:prstGeom prst="roundRect">
            <a:avLst>
              <a:gd name="adj" fmla="val 3962"/>
            </a:avLst>
          </a:prstGeom>
          <a:solidFill>
            <a:srgbClr val="0E0E4B"/>
          </a:solidFill>
          <a:ln w="22850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648319" y="2336363"/>
            <a:ext cx="91440" cy="2769513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4960975" y="2557575"/>
            <a:ext cx="36564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Narrowing Competitive Gap</a:t>
            </a:r>
            <a:endParaRPr sz="1950" b="0" i="0" u="none" strike="noStrike" cap="none"/>
          </a:p>
        </p:txBody>
      </p:sp>
      <p:sp>
        <p:nvSpPr>
          <p:cNvPr id="91" name="Google Shape;91;p17"/>
          <p:cNvSpPr/>
          <p:nvPr/>
        </p:nvSpPr>
        <p:spPr>
          <a:xfrm>
            <a:off x="4991450" y="3202850"/>
            <a:ext cx="33588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Open-source AI tools provide enterprise-grade capabilities without enterprise-level budgets, leveling the competitive landscape.</a:t>
            </a:r>
            <a:endParaRPr sz="1550" b="0" i="0" u="none" strike="noStrike" cap="none" dirty="0"/>
          </a:p>
        </p:txBody>
      </p:sp>
      <p:sp>
        <p:nvSpPr>
          <p:cNvPr id="92" name="Google Shape;92;p17"/>
          <p:cNvSpPr/>
          <p:nvPr/>
        </p:nvSpPr>
        <p:spPr>
          <a:xfrm>
            <a:off x="694610" y="6133169"/>
            <a:ext cx="7556421" cy="1506736"/>
          </a:xfrm>
          <a:prstGeom prst="roundRect">
            <a:avLst>
              <a:gd name="adj" fmla="val 7282"/>
            </a:avLst>
          </a:prstGeom>
          <a:solidFill>
            <a:srgbClr val="0E0E4B"/>
          </a:solidFill>
          <a:ln w="22850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702350" y="5835416"/>
            <a:ext cx="91440" cy="1506736"/>
          </a:xfrm>
          <a:prstGeom prst="roundRect">
            <a:avLst>
              <a:gd name="adj" fmla="val 91163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980241" y="5304137"/>
            <a:ext cx="3759518" cy="42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b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</a:b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First-Mover Opportunity</a:t>
            </a:r>
            <a:endParaRPr sz="1950" b="0" i="0" u="none" strike="noStrike" cap="none" dirty="0"/>
          </a:p>
        </p:txBody>
      </p:sp>
      <p:sp>
        <p:nvSpPr>
          <p:cNvPr id="95" name="Google Shape;95;p17"/>
          <p:cNvSpPr/>
          <p:nvPr/>
        </p:nvSpPr>
        <p:spPr>
          <a:xfrm>
            <a:off x="980241" y="6339703"/>
            <a:ext cx="7045404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Organizations that integrate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SotaOS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 GenAI now will define industry standards and expectations for the next decade.</a:t>
            </a: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592335" y="430768"/>
            <a:ext cx="9637158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The Evolution of GenAI Accessibility</a:t>
            </a:r>
            <a:endParaRPr sz="3900" b="0" i="0" u="none" strike="noStrike" cap="none" dirty="0"/>
          </a:p>
        </p:txBody>
      </p:sp>
      <p:sp>
        <p:nvSpPr>
          <p:cNvPr id="102" name="Google Shape;102;p18"/>
          <p:cNvSpPr/>
          <p:nvPr/>
        </p:nvSpPr>
        <p:spPr>
          <a:xfrm>
            <a:off x="793790" y="4352806"/>
            <a:ext cx="13042821" cy="22860"/>
          </a:xfrm>
          <a:prstGeom prst="roundRect">
            <a:avLst>
              <a:gd name="adj" fmla="val 364651"/>
            </a:avLst>
          </a:prstGeom>
          <a:solidFill>
            <a:srgbClr val="194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316486" y="3757493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194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104674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179088" y="4166771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oto Sans SC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1</a:t>
            </a:r>
            <a:endParaRPr sz="2300" b="0" i="0" u="none" strike="noStrike" cap="none"/>
          </a:p>
        </p:txBody>
      </p:sp>
      <p:sp>
        <p:nvSpPr>
          <p:cNvPr id="106" name="Google Shape;106;p18"/>
          <p:cNvSpPr/>
          <p:nvPr/>
        </p:nvSpPr>
        <p:spPr>
          <a:xfrm>
            <a:off x="1587341" y="1920945"/>
            <a:ext cx="3183493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2020-2021: Limited Access</a:t>
            </a:r>
            <a:endParaRPr sz="1950" b="0" i="0" u="none" strike="noStrike" cap="none" dirty="0"/>
          </a:p>
        </p:txBody>
      </p:sp>
      <p:sp>
        <p:nvSpPr>
          <p:cNvPr id="107" name="Google Shape;107;p18"/>
          <p:cNvSpPr/>
          <p:nvPr/>
        </p:nvSpPr>
        <p:spPr>
          <a:xfrm>
            <a:off x="992148" y="2606397"/>
            <a:ext cx="4671536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Closed ecosystems like GPT-3 available only to select partners and major enterprises through restrictive APIs.</a:t>
            </a:r>
            <a:endParaRPr sz="1550" b="0" i="0" u="none" strike="noStrike" cap="none"/>
          </a:p>
        </p:txBody>
      </p:sp>
      <p:sp>
        <p:nvSpPr>
          <p:cNvPr id="108" name="Google Shape;108;p18"/>
          <p:cNvSpPr/>
          <p:nvPr/>
        </p:nvSpPr>
        <p:spPr>
          <a:xfrm>
            <a:off x="5974556" y="4352806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194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5762744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5837158" y="4166771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oto Sans SC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sz="2300" b="0" i="0" u="none" strike="noStrike" cap="none"/>
          </a:p>
        </p:txBody>
      </p:sp>
      <p:sp>
        <p:nvSpPr>
          <p:cNvPr id="111" name="Google Shape;111;p18"/>
          <p:cNvSpPr/>
          <p:nvPr/>
        </p:nvSpPr>
        <p:spPr>
          <a:xfrm>
            <a:off x="4214336" y="5146596"/>
            <a:ext cx="3543300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2022: Consumer Applications</a:t>
            </a:r>
            <a:endParaRPr sz="1950" b="0" i="0" u="none" strike="noStrike" cap="none"/>
          </a:p>
        </p:txBody>
      </p:sp>
      <p:sp>
        <p:nvSpPr>
          <p:cNvPr id="112" name="Google Shape;112;p18"/>
          <p:cNvSpPr/>
          <p:nvPr/>
        </p:nvSpPr>
        <p:spPr>
          <a:xfrm>
            <a:off x="3650218" y="5575816"/>
            <a:ext cx="4671655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ChatGPT and similar tools bring GenAI to consumers, but business applications remain limited by cost and customization barriers.</a:t>
            </a:r>
            <a:endParaRPr sz="1550" b="0" i="0" u="none" strike="noStrike" cap="none"/>
          </a:p>
        </p:txBody>
      </p:sp>
      <p:sp>
        <p:nvSpPr>
          <p:cNvPr id="113" name="Google Shape;113;p18"/>
          <p:cNvSpPr/>
          <p:nvPr/>
        </p:nvSpPr>
        <p:spPr>
          <a:xfrm>
            <a:off x="8632746" y="3757493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194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8420933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8495348" y="4166771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oto Sans SC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sz="2300" b="0" i="0" u="none" strike="noStrike" cap="none"/>
          </a:p>
        </p:txBody>
      </p:sp>
      <p:sp>
        <p:nvSpPr>
          <p:cNvPr id="116" name="Google Shape;116;p18"/>
          <p:cNvSpPr/>
          <p:nvPr/>
        </p:nvSpPr>
        <p:spPr>
          <a:xfrm>
            <a:off x="7047488" y="1778318"/>
            <a:ext cx="317051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2023: Enterprise Adoption</a:t>
            </a:r>
            <a:endParaRPr sz="1950" b="0" i="0" u="none" strike="noStrike" cap="none" dirty="0"/>
          </a:p>
        </p:txBody>
      </p:sp>
      <p:sp>
        <p:nvSpPr>
          <p:cNvPr id="117" name="Google Shape;117;p18"/>
          <p:cNvSpPr/>
          <p:nvPr/>
        </p:nvSpPr>
        <p:spPr>
          <a:xfrm>
            <a:off x="6308408" y="2606397"/>
            <a:ext cx="4671655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Large companies begin implementing proprietary GenAI solutions with significant investment in infrastructure and expertise.</a:t>
            </a:r>
            <a:endParaRPr sz="1550" b="0" i="0" u="none" strike="noStrike" cap="none"/>
          </a:p>
        </p:txBody>
      </p:sp>
      <p:sp>
        <p:nvSpPr>
          <p:cNvPr id="118" name="Google Shape;118;p18"/>
          <p:cNvSpPr/>
          <p:nvPr/>
        </p:nvSpPr>
        <p:spPr>
          <a:xfrm>
            <a:off x="11290935" y="4352806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194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1079123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1153537" y="4166771"/>
            <a:ext cx="297656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oto Sans SC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sz="2300" b="0" i="0" u="none" strike="noStrike" cap="none"/>
          </a:p>
        </p:txBody>
      </p:sp>
      <p:sp>
        <p:nvSpPr>
          <p:cNvPr id="121" name="Google Shape;121;p18"/>
          <p:cNvSpPr/>
          <p:nvPr/>
        </p:nvSpPr>
        <p:spPr>
          <a:xfrm>
            <a:off x="9930765" y="4893587"/>
            <a:ext cx="2743200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2024: Democratization</a:t>
            </a:r>
            <a:endParaRPr sz="1950" b="0" i="0" u="none" strike="noStrike" cap="none" dirty="0"/>
          </a:p>
        </p:txBody>
      </p:sp>
      <p:sp>
        <p:nvSpPr>
          <p:cNvPr id="122" name="Google Shape;122;p18"/>
          <p:cNvSpPr/>
          <p:nvPr/>
        </p:nvSpPr>
        <p:spPr>
          <a:xfrm>
            <a:off x="8966597" y="5575816"/>
            <a:ext cx="4671655" cy="9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State-of-the-art open-source models match or exceed proprietary options, enabling businesses of all sizes to compete.</a:t>
            </a:r>
            <a:endParaRPr sz="1550" b="0" i="0" u="none" strike="noStrike" cap="none"/>
          </a:p>
        </p:txBody>
      </p:sp>
      <p:sp>
        <p:nvSpPr>
          <p:cNvPr id="123" name="Google Shape;123;p18"/>
          <p:cNvSpPr/>
          <p:nvPr/>
        </p:nvSpPr>
        <p:spPr>
          <a:xfrm>
            <a:off x="793789" y="7113984"/>
            <a:ext cx="130428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We are </a:t>
            </a:r>
            <a:r>
              <a:rPr lang="en-US" sz="1550" b="0" i="0" u="none" strike="noStrike" cap="none" dirty="0">
                <a:solidFill>
                  <a:srgbClr val="000000"/>
                </a:solidFill>
                <a:highlight>
                  <a:srgbClr val="50BDFE"/>
                </a:highlight>
                <a:latin typeface="Noto Sans SC"/>
                <a:ea typeface="Noto Sans SC"/>
                <a:cs typeface="Noto Sans SC"/>
                <a:sym typeface="Noto Sans SC"/>
              </a:rPr>
              <a:t>here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 — at the inflection point where open-source GenAI is becoming powerful enough to transform businesses across industries.</a:t>
            </a: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762714" y="524351"/>
            <a:ext cx="7254240" cy="50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Noto Sans SC"/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What Makes SotaOS GenAI Different?</a:t>
            </a:r>
            <a:endParaRPr sz="3150" b="0" i="0" u="none" strike="noStrike" cap="none"/>
          </a:p>
        </p:txBody>
      </p:sp>
      <p:pic>
        <p:nvPicPr>
          <p:cNvPr id="130" name="Google Shape;13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714" y="1456373"/>
            <a:ext cx="6354842" cy="6354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7520464" y="1456373"/>
            <a:ext cx="6354842" cy="1273016"/>
          </a:xfrm>
          <a:prstGeom prst="roundRect">
            <a:avLst>
              <a:gd name="adj" fmla="val 5348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690128" y="1626037"/>
            <a:ext cx="2026206" cy="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Transparency</a:t>
            </a:r>
            <a:endParaRPr sz="1550" b="0" i="0" u="none" strike="noStrike" cap="none"/>
          </a:p>
        </p:txBody>
      </p:sp>
      <p:sp>
        <p:nvSpPr>
          <p:cNvPr id="133" name="Google Shape;133;p19"/>
          <p:cNvSpPr/>
          <p:nvPr/>
        </p:nvSpPr>
        <p:spPr>
          <a:xfrm>
            <a:off x="7690128" y="2041327"/>
            <a:ext cx="6015514" cy="5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Noto Sans SC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Full visibility into model architecture, training data, and limitations enables responsible implementation and customization.</a:t>
            </a:r>
            <a:endParaRPr sz="1250" b="0" i="0" u="none" strike="noStrike" cap="none"/>
          </a:p>
        </p:txBody>
      </p:sp>
      <p:sp>
        <p:nvSpPr>
          <p:cNvPr id="134" name="Google Shape;134;p19"/>
          <p:cNvSpPr/>
          <p:nvPr/>
        </p:nvSpPr>
        <p:spPr>
          <a:xfrm>
            <a:off x="7520464" y="2891433"/>
            <a:ext cx="6354842" cy="1273016"/>
          </a:xfrm>
          <a:prstGeom prst="roundRect">
            <a:avLst>
              <a:gd name="adj" fmla="val 5348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90128" y="3061097"/>
            <a:ext cx="2026206" cy="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Customizability</a:t>
            </a:r>
            <a:endParaRPr sz="1550" b="0" i="0" u="none" strike="noStrike" cap="none"/>
          </a:p>
        </p:txBody>
      </p:sp>
      <p:sp>
        <p:nvSpPr>
          <p:cNvPr id="136" name="Google Shape;136;p19"/>
          <p:cNvSpPr/>
          <p:nvPr/>
        </p:nvSpPr>
        <p:spPr>
          <a:xfrm>
            <a:off x="7690128" y="3476387"/>
            <a:ext cx="6015514" cy="5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Noto Sans SC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Models can be fine-tuned for specific industry needs without paying per-token or per-call fees to third parties.</a:t>
            </a:r>
            <a:endParaRPr sz="1250" b="0" i="0" u="none" strike="noStrike" cap="none"/>
          </a:p>
        </p:txBody>
      </p:sp>
      <p:sp>
        <p:nvSpPr>
          <p:cNvPr id="137" name="Google Shape;137;p19"/>
          <p:cNvSpPr/>
          <p:nvPr/>
        </p:nvSpPr>
        <p:spPr>
          <a:xfrm>
            <a:off x="7520464" y="4326493"/>
            <a:ext cx="6354842" cy="1273016"/>
          </a:xfrm>
          <a:prstGeom prst="roundRect">
            <a:avLst>
              <a:gd name="adj" fmla="val 5348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690128" y="4496157"/>
            <a:ext cx="2026206" cy="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Cost-Effectiveness</a:t>
            </a:r>
            <a:endParaRPr sz="1550" b="0" i="0" u="none" strike="noStrike" cap="none"/>
          </a:p>
        </p:txBody>
      </p:sp>
      <p:sp>
        <p:nvSpPr>
          <p:cNvPr id="139" name="Google Shape;139;p19"/>
          <p:cNvSpPr/>
          <p:nvPr/>
        </p:nvSpPr>
        <p:spPr>
          <a:xfrm>
            <a:off x="7690128" y="4911447"/>
            <a:ext cx="6015514" cy="5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Noto Sans SC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Elimination of usage-based pricing models dramatically reduces operational costs for high-volume AI applications.</a:t>
            </a:r>
            <a:endParaRPr sz="1250" b="0" i="0" u="none" strike="noStrike" cap="none"/>
          </a:p>
        </p:txBody>
      </p:sp>
      <p:sp>
        <p:nvSpPr>
          <p:cNvPr id="140" name="Google Shape;140;p19"/>
          <p:cNvSpPr/>
          <p:nvPr/>
        </p:nvSpPr>
        <p:spPr>
          <a:xfrm>
            <a:off x="7520464" y="5761553"/>
            <a:ext cx="6354842" cy="1273016"/>
          </a:xfrm>
          <a:prstGeom prst="roundRect">
            <a:avLst>
              <a:gd name="adj" fmla="val 5348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7690128" y="5931217"/>
            <a:ext cx="2026206" cy="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Data Privacy</a:t>
            </a:r>
            <a:endParaRPr sz="1550" b="0" i="0" u="none" strike="noStrike" cap="none"/>
          </a:p>
        </p:txBody>
      </p:sp>
      <p:sp>
        <p:nvSpPr>
          <p:cNvPr id="142" name="Google Shape;142;p19"/>
          <p:cNvSpPr/>
          <p:nvPr/>
        </p:nvSpPr>
        <p:spPr>
          <a:xfrm>
            <a:off x="7690128" y="6346508"/>
            <a:ext cx="6015514" cy="51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Noto Sans SC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On-premises deployment ensures sensitive business data never leaves your infrastructure or trains competitors' models.</a:t>
            </a:r>
            <a:endParaRPr sz="125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6280190" y="1093351"/>
            <a:ext cx="75564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The Business Impact: David vs. Goliath</a:t>
            </a:r>
            <a:endParaRPr sz="3900" b="0" i="0" u="none" strike="noStrike" cap="none"/>
          </a:p>
        </p:txBody>
      </p:sp>
      <p:sp>
        <p:nvSpPr>
          <p:cNvPr id="150" name="Google Shape;150;p20"/>
          <p:cNvSpPr/>
          <p:nvPr/>
        </p:nvSpPr>
        <p:spPr>
          <a:xfrm>
            <a:off x="6280190" y="2631162"/>
            <a:ext cx="75564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SotaOS GenAI is creating a rare opportunity where smaller, more agile companies can compete with established industry giants.</a:t>
            </a:r>
            <a:endParaRPr sz="1550" b="0" i="0" u="none" strike="noStrike" cap="none"/>
          </a:p>
        </p:txBody>
      </p:sp>
      <p:sp>
        <p:nvSpPr>
          <p:cNvPr id="151" name="Google Shape;151;p20"/>
          <p:cNvSpPr/>
          <p:nvPr/>
        </p:nvSpPr>
        <p:spPr>
          <a:xfrm>
            <a:off x="6280190" y="3588663"/>
            <a:ext cx="2353389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50"/>
              <a:buFont typeface="Noto Sans SC"/>
              <a:buNone/>
            </a:pPr>
            <a:r>
              <a:rPr lang="en-US" sz="51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60%</a:t>
            </a:r>
            <a:endParaRPr sz="5150" b="0" i="0" u="none" strike="noStrike" cap="none"/>
          </a:p>
        </p:txBody>
      </p:sp>
      <p:sp>
        <p:nvSpPr>
          <p:cNvPr id="152" name="Google Shape;152;p20"/>
          <p:cNvSpPr/>
          <p:nvPr/>
        </p:nvSpPr>
        <p:spPr>
          <a:xfrm>
            <a:off x="6280190" y="4491633"/>
            <a:ext cx="2353389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Cost Reduction</a:t>
            </a:r>
            <a:endParaRPr sz="1950" b="0" i="0" u="none" strike="noStrike" cap="none"/>
          </a:p>
        </p:txBody>
      </p:sp>
      <p:sp>
        <p:nvSpPr>
          <p:cNvPr id="153" name="Google Shape;153;p20"/>
          <p:cNvSpPr/>
          <p:nvPr/>
        </p:nvSpPr>
        <p:spPr>
          <a:xfrm>
            <a:off x="6280190" y="4920853"/>
            <a:ext cx="2353389" cy="158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Average reduction in operational costs compared to proprietary GenAI solutions for similar capabilities.</a:t>
            </a:r>
            <a:endParaRPr sz="1550" b="0" i="0" u="none" strike="noStrike" cap="none"/>
          </a:p>
        </p:txBody>
      </p:sp>
      <p:sp>
        <p:nvSpPr>
          <p:cNvPr id="154" name="Google Shape;154;p20"/>
          <p:cNvSpPr/>
          <p:nvPr/>
        </p:nvSpPr>
        <p:spPr>
          <a:xfrm>
            <a:off x="8881586" y="3588663"/>
            <a:ext cx="2353508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50"/>
              <a:buFont typeface="Noto Sans SC"/>
              <a:buNone/>
            </a:pPr>
            <a:r>
              <a:rPr lang="en-US" sz="51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85%</a:t>
            </a:r>
            <a:endParaRPr sz="5150" b="0" i="0" u="none" strike="noStrike" cap="none"/>
          </a:p>
        </p:txBody>
      </p:sp>
      <p:sp>
        <p:nvSpPr>
          <p:cNvPr id="155" name="Google Shape;155;p20"/>
          <p:cNvSpPr/>
          <p:nvPr/>
        </p:nvSpPr>
        <p:spPr>
          <a:xfrm>
            <a:off x="8881586" y="4491633"/>
            <a:ext cx="2353508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Customization</a:t>
            </a:r>
            <a:endParaRPr sz="1950" b="0" i="0" u="none" strike="noStrike" cap="none"/>
          </a:p>
        </p:txBody>
      </p:sp>
      <p:sp>
        <p:nvSpPr>
          <p:cNvPr id="156" name="Google Shape;156;p20"/>
          <p:cNvSpPr/>
          <p:nvPr/>
        </p:nvSpPr>
        <p:spPr>
          <a:xfrm>
            <a:off x="8881586" y="4920853"/>
            <a:ext cx="2353508" cy="19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Percentage of businesses reporting better results with tailored open-source models vs. generic proprietary solutions.</a:t>
            </a:r>
            <a:endParaRPr sz="1550" b="0" i="0" u="none" strike="noStrike" cap="none"/>
          </a:p>
        </p:txBody>
      </p:sp>
      <p:sp>
        <p:nvSpPr>
          <p:cNvPr id="157" name="Google Shape;157;p20"/>
          <p:cNvSpPr/>
          <p:nvPr/>
        </p:nvSpPr>
        <p:spPr>
          <a:xfrm>
            <a:off x="11483102" y="3588663"/>
            <a:ext cx="2353389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50"/>
              <a:buFont typeface="Noto Sans SC"/>
              <a:buNone/>
            </a:pPr>
            <a:r>
              <a:rPr lang="en-US" sz="51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3-5x</a:t>
            </a:r>
            <a:endParaRPr sz="5150" b="0" i="0" u="none" strike="noStrike" cap="none"/>
          </a:p>
        </p:txBody>
      </p:sp>
      <p:sp>
        <p:nvSpPr>
          <p:cNvPr id="158" name="Google Shape;158;p20"/>
          <p:cNvSpPr/>
          <p:nvPr/>
        </p:nvSpPr>
        <p:spPr>
          <a:xfrm>
            <a:off x="11483102" y="4491633"/>
            <a:ext cx="2353389" cy="62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Implementation Speed</a:t>
            </a:r>
            <a:endParaRPr sz="1950" b="0" i="0" u="none" strike="noStrike" cap="none"/>
          </a:p>
        </p:txBody>
      </p:sp>
      <p:sp>
        <p:nvSpPr>
          <p:cNvPr id="159" name="Google Shape;159;p20"/>
          <p:cNvSpPr/>
          <p:nvPr/>
        </p:nvSpPr>
        <p:spPr>
          <a:xfrm>
            <a:off x="11483102" y="5231011"/>
            <a:ext cx="2353389" cy="19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Faster deployment timeframes for businesses using open-source GenAI compared to building custom closed solutions.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793790" y="1094661"/>
            <a:ext cx="10103882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oto Sans SC"/>
              <a:buNone/>
            </a:pPr>
            <a:r>
              <a:rPr lang="en-US" sz="390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Real-World Applications Across Industries</a:t>
            </a:r>
            <a:endParaRPr sz="3900" b="0" i="0" u="none" strike="noStrike" cap="none"/>
          </a:p>
        </p:txBody>
      </p:sp>
      <p:pic>
        <p:nvPicPr>
          <p:cNvPr id="166" name="Google Shape;166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111573"/>
            <a:ext cx="4182189" cy="25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793790" y="489465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Healthcare</a:t>
            </a:r>
            <a:endParaRPr sz="1950" b="0" i="0" u="none" strike="noStrike" cap="none"/>
          </a:p>
        </p:txBody>
      </p:sp>
      <p:sp>
        <p:nvSpPr>
          <p:cNvPr id="168" name="Google Shape;168;p21"/>
          <p:cNvSpPr/>
          <p:nvPr/>
        </p:nvSpPr>
        <p:spPr>
          <a:xfrm>
            <a:off x="793790" y="5323880"/>
            <a:ext cx="4182189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Medical image analysis, patient triage, personalized treatment recommendations, and research acceleration without sharing sensitive patient data.</a:t>
            </a:r>
            <a:endParaRPr sz="1550" b="0" i="0" u="none" strike="noStrike" cap="none"/>
          </a:p>
        </p:txBody>
      </p:sp>
      <p:pic>
        <p:nvPicPr>
          <p:cNvPr id="169" name="Google Shape;169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3986" y="2111573"/>
            <a:ext cx="4182308" cy="258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5223986" y="4894778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Legal</a:t>
            </a:r>
            <a:endParaRPr sz="1950" b="0" i="0" u="none" strike="noStrike" cap="none"/>
          </a:p>
        </p:txBody>
      </p:sp>
      <p:sp>
        <p:nvSpPr>
          <p:cNvPr id="171" name="Google Shape;171;p21"/>
          <p:cNvSpPr/>
          <p:nvPr/>
        </p:nvSpPr>
        <p:spPr>
          <a:xfrm>
            <a:off x="5223986" y="5323999"/>
            <a:ext cx="4182308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Contract analysis, legal research automation, precedent identification, and document review with complete confidentiality protection.</a:t>
            </a:r>
            <a:endParaRPr sz="1550" b="0" i="0" u="none" strike="noStrike" cap="none"/>
          </a:p>
        </p:txBody>
      </p:sp>
      <p:pic>
        <p:nvPicPr>
          <p:cNvPr id="172" name="Google Shape;172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302" y="2111573"/>
            <a:ext cx="4182308" cy="258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9654302" y="4894778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oto Sans SC"/>
              <a:buNone/>
            </a:pPr>
            <a:r>
              <a:rPr lang="en-US" sz="1950" b="1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Manufacturing</a:t>
            </a:r>
            <a:endParaRPr sz="1950" b="0" i="0" u="none" strike="noStrike" cap="none"/>
          </a:p>
        </p:txBody>
      </p:sp>
      <p:sp>
        <p:nvSpPr>
          <p:cNvPr id="174" name="Google Shape;174;p21"/>
          <p:cNvSpPr/>
          <p:nvPr/>
        </p:nvSpPr>
        <p:spPr>
          <a:xfrm>
            <a:off x="9654302" y="5323999"/>
            <a:ext cx="4182308" cy="127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Predictive maintenance, quality control automation, supply chain optimization, and design innovation using proprietary process data.</a:t>
            </a:r>
            <a:endParaRPr sz="1550" b="0" i="0" u="none" strike="noStrike" cap="none"/>
          </a:p>
        </p:txBody>
      </p:sp>
      <p:sp>
        <p:nvSpPr>
          <p:cNvPr id="175" name="Google Shape;175;p21"/>
          <p:cNvSpPr/>
          <p:nvPr/>
        </p:nvSpPr>
        <p:spPr>
          <a:xfrm>
            <a:off x="793790" y="7122200"/>
            <a:ext cx="13042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Noto Sans SC"/>
              <a:buNone/>
            </a:pPr>
            <a:r>
              <a:rPr lang="en-US" sz="1550" b="0" i="0" u="none" strike="noStrike" cap="none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Each of these implementations leverages the unique advantages of open-source GenAI: customization, data privacy, and cost-effectiveness.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793790" y="611862"/>
            <a:ext cx="4713684" cy="58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C"/>
              <a:buNone/>
            </a:pPr>
            <a:r>
              <a:rPr lang="en-US" sz="370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The Cost of Waiting</a:t>
            </a:r>
            <a:endParaRPr sz="3700" b="0" i="0" u="none" strike="noStrike" cap="none"/>
          </a:p>
        </p:txBody>
      </p:sp>
      <p:sp>
        <p:nvSpPr>
          <p:cNvPr id="182" name="Google Shape;182;p22"/>
          <p:cNvSpPr/>
          <p:nvPr/>
        </p:nvSpPr>
        <p:spPr>
          <a:xfrm>
            <a:off x="793790" y="1672233"/>
            <a:ext cx="6291382" cy="235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Noto Sans SC"/>
              <a:buNone/>
            </a:pPr>
            <a:r>
              <a:rPr lang="en-US" sz="740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The AI Gap Is Widening</a:t>
            </a:r>
            <a:endParaRPr sz="7400" b="0" i="0" u="none" strike="noStrike" cap="none"/>
          </a:p>
        </p:txBody>
      </p:sp>
      <p:sp>
        <p:nvSpPr>
          <p:cNvPr id="183" name="Google Shape;183;p22"/>
          <p:cNvSpPr/>
          <p:nvPr/>
        </p:nvSpPr>
        <p:spPr>
          <a:xfrm>
            <a:off x="793790" y="4903232"/>
            <a:ext cx="62913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Companies implementing SotaOS GenAI today are creating an expanding competitive advantage that becomes increasingly difficult to overcome.</a:t>
            </a:r>
            <a:endParaRPr sz="1450" b="0" i="0" u="none" strike="noStrike" cap="none"/>
          </a:p>
        </p:txBody>
      </p:sp>
      <p:sp>
        <p:nvSpPr>
          <p:cNvPr id="184" name="Google Shape;184;p22"/>
          <p:cNvSpPr/>
          <p:nvPr/>
        </p:nvSpPr>
        <p:spPr>
          <a:xfrm>
            <a:off x="1076563" y="5867995"/>
            <a:ext cx="60087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"The companies that adopt SotaOS GenAI now will define the next decade in their industries. If you wait too long, the gap will be too wide to catch up."</a:t>
            </a:r>
            <a:endParaRPr sz="1450" b="0" i="0" u="none" strike="noStrike" cap="none"/>
          </a:p>
        </p:txBody>
      </p:sp>
      <p:sp>
        <p:nvSpPr>
          <p:cNvPr id="185" name="Google Shape;185;p22"/>
          <p:cNvSpPr/>
          <p:nvPr/>
        </p:nvSpPr>
        <p:spPr>
          <a:xfrm>
            <a:off x="793790" y="5944195"/>
            <a:ext cx="22800" cy="905100"/>
          </a:xfrm>
          <a:prstGeom prst="rect">
            <a:avLst/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552849" y="1789986"/>
            <a:ext cx="5644991" cy="235625"/>
          </a:xfrm>
          <a:prstGeom prst="roundRect">
            <a:avLst>
              <a:gd name="adj" fmla="val 33609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7552849" y="1789986"/>
            <a:ext cx="4403050" cy="235625"/>
          </a:xfrm>
          <a:prstGeom prst="roundRect">
            <a:avLst>
              <a:gd name="adj" fmla="val 33609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3339167" y="1789986"/>
            <a:ext cx="505063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78%</a:t>
            </a:r>
            <a:endParaRPr sz="1850" b="0" i="0" u="none" strike="noStrike" cap="none"/>
          </a:p>
        </p:txBody>
      </p:sp>
      <p:sp>
        <p:nvSpPr>
          <p:cNvPr id="189" name="Google Shape;189;p22"/>
          <p:cNvSpPr/>
          <p:nvPr/>
        </p:nvSpPr>
        <p:spPr>
          <a:xfrm>
            <a:off x="7552849" y="2261116"/>
            <a:ext cx="2856547" cy="29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Early Adopter Advantage</a:t>
            </a:r>
            <a:endParaRPr sz="1850" b="0" i="0" u="none" strike="noStrike" cap="none"/>
          </a:p>
        </p:txBody>
      </p:sp>
      <p:sp>
        <p:nvSpPr>
          <p:cNvPr id="190" name="Google Shape;190;p22"/>
          <p:cNvSpPr/>
          <p:nvPr/>
        </p:nvSpPr>
        <p:spPr>
          <a:xfrm>
            <a:off x="7552849" y="2744272"/>
            <a:ext cx="6291382" cy="60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Percentage of businesses reporting significant competitive advantages from early GenAI implementation.</a:t>
            </a:r>
            <a:endParaRPr sz="1450" b="0" i="0" u="none" strike="noStrike" cap="none"/>
          </a:p>
        </p:txBody>
      </p:sp>
      <p:sp>
        <p:nvSpPr>
          <p:cNvPr id="191" name="Google Shape;191;p22"/>
          <p:cNvSpPr/>
          <p:nvPr/>
        </p:nvSpPr>
        <p:spPr>
          <a:xfrm>
            <a:off x="7552849" y="3818930"/>
            <a:ext cx="5644991" cy="235625"/>
          </a:xfrm>
          <a:prstGeom prst="roundRect">
            <a:avLst>
              <a:gd name="adj" fmla="val 33609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7552849" y="3818930"/>
            <a:ext cx="2370892" cy="235625"/>
          </a:xfrm>
          <a:prstGeom prst="roundRect">
            <a:avLst>
              <a:gd name="adj" fmla="val 33609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3339167" y="3818930"/>
            <a:ext cx="505063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42%</a:t>
            </a:r>
            <a:endParaRPr sz="1850" b="0" i="0" u="none" strike="noStrike" cap="none"/>
          </a:p>
        </p:txBody>
      </p:sp>
      <p:sp>
        <p:nvSpPr>
          <p:cNvPr id="194" name="Google Shape;194;p22"/>
          <p:cNvSpPr/>
          <p:nvPr/>
        </p:nvSpPr>
        <p:spPr>
          <a:xfrm>
            <a:off x="7552849" y="4290060"/>
            <a:ext cx="2455069" cy="29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Market Share Growth</a:t>
            </a:r>
            <a:endParaRPr sz="1850" b="0" i="0" u="none" strike="noStrike" cap="none"/>
          </a:p>
        </p:txBody>
      </p:sp>
      <p:sp>
        <p:nvSpPr>
          <p:cNvPr id="195" name="Google Shape;195;p22"/>
          <p:cNvSpPr/>
          <p:nvPr/>
        </p:nvSpPr>
        <p:spPr>
          <a:xfrm>
            <a:off x="7552849" y="4773216"/>
            <a:ext cx="6291382" cy="60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Average increase in market share reported by companies that implemented GenAI solutions before competitors.</a:t>
            </a:r>
            <a:endParaRPr sz="1450" b="0" i="0" u="none" strike="noStrike" cap="none"/>
          </a:p>
        </p:txBody>
      </p:sp>
      <p:sp>
        <p:nvSpPr>
          <p:cNvPr id="196" name="Google Shape;196;p22"/>
          <p:cNvSpPr/>
          <p:nvPr/>
        </p:nvSpPr>
        <p:spPr>
          <a:xfrm>
            <a:off x="7552849" y="5847874"/>
            <a:ext cx="5644991" cy="235625"/>
          </a:xfrm>
          <a:prstGeom prst="roundRect">
            <a:avLst>
              <a:gd name="adj" fmla="val 33609"/>
            </a:avLst>
          </a:prstGeom>
          <a:solidFill>
            <a:srgbClr val="002D80"/>
          </a:solidFill>
          <a:ln w="9525" cap="flat" cmpd="sng">
            <a:solidFill>
              <a:srgbClr val="194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7552849" y="5847874"/>
            <a:ext cx="1016079" cy="235625"/>
          </a:xfrm>
          <a:prstGeom prst="roundRect">
            <a:avLst>
              <a:gd name="adj" fmla="val 33609"/>
            </a:avLst>
          </a:prstGeom>
          <a:solidFill>
            <a:srgbClr val="004E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13339167" y="5847874"/>
            <a:ext cx="505063" cy="2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18%</a:t>
            </a:r>
            <a:endParaRPr sz="1850" b="0" i="0" u="none" strike="noStrike" cap="none"/>
          </a:p>
        </p:txBody>
      </p:sp>
      <p:sp>
        <p:nvSpPr>
          <p:cNvPr id="199" name="Google Shape;199;p22"/>
          <p:cNvSpPr/>
          <p:nvPr/>
        </p:nvSpPr>
        <p:spPr>
          <a:xfrm>
            <a:off x="7552849" y="6319004"/>
            <a:ext cx="2397323" cy="29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Noto Sans SC"/>
              <a:buNone/>
            </a:pPr>
            <a:r>
              <a:rPr lang="en-US" sz="1850" b="1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Late Adopter Decline</a:t>
            </a:r>
            <a:endParaRPr sz="1850" b="0" i="0" u="none" strike="noStrike" cap="none"/>
          </a:p>
        </p:txBody>
      </p:sp>
      <p:sp>
        <p:nvSpPr>
          <p:cNvPr id="200" name="Google Shape;200;p22"/>
          <p:cNvSpPr/>
          <p:nvPr/>
        </p:nvSpPr>
        <p:spPr>
          <a:xfrm>
            <a:off x="7552849" y="6802160"/>
            <a:ext cx="6291382" cy="60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Noto Sans SC"/>
              <a:buNone/>
            </a:pPr>
            <a:r>
              <a:rPr lang="en-US" sz="1450" b="0" i="0" u="none" strike="noStrike" cap="non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Average market share loss for companies that delayed GenAI adoption more than two years after competitors.</a:t>
            </a:r>
            <a:endParaRPr sz="14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Sans SC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Gebin George</cp:lastModifiedBy>
  <cp:revision>1</cp:revision>
  <dcterms:modified xsi:type="dcterms:W3CDTF">2025-08-16T06:21:01Z</dcterms:modified>
</cp:coreProperties>
</file>